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72" r:id="rId4"/>
    <p:sldId id="271" r:id="rId5"/>
    <p:sldId id="273" r:id="rId6"/>
    <p:sldId id="294" r:id="rId7"/>
    <p:sldId id="282" r:id="rId8"/>
    <p:sldId id="260" r:id="rId9"/>
    <p:sldId id="295" r:id="rId10"/>
    <p:sldId id="283" r:id="rId11"/>
    <p:sldId id="285" r:id="rId12"/>
    <p:sldId id="296" r:id="rId13"/>
    <p:sldId id="287" r:id="rId14"/>
    <p:sldId id="277" r:id="rId15"/>
    <p:sldId id="297" r:id="rId16"/>
    <p:sldId id="280" r:id="rId17"/>
    <p:sldId id="306" r:id="rId18"/>
    <p:sldId id="298" r:id="rId19"/>
    <p:sldId id="281" r:id="rId20"/>
    <p:sldId id="278" r:id="rId21"/>
    <p:sldId id="299" r:id="rId22"/>
    <p:sldId id="286" r:id="rId23"/>
    <p:sldId id="288" r:id="rId24"/>
    <p:sldId id="290" r:id="rId25"/>
    <p:sldId id="291" r:id="rId26"/>
    <p:sldId id="292" r:id="rId27"/>
    <p:sldId id="300" r:id="rId28"/>
    <p:sldId id="301" r:id="rId29"/>
    <p:sldId id="302" r:id="rId30"/>
    <p:sldId id="303" r:id="rId31"/>
    <p:sldId id="304" r:id="rId32"/>
    <p:sldId id="305" r:id="rId33"/>
    <p:sldId id="279" r:id="rId34"/>
    <p:sldId id="263" r:id="rId35"/>
    <p:sldId id="266" r:id="rId36"/>
  </p:sldIdLst>
  <p:sldSz cx="12192000" cy="6858000"/>
  <p:notesSz cx="6858000" cy="9144000"/>
  <p:embeddedFontLst>
    <p:embeddedFont>
      <p:font typeface="맑은 고딕" panose="020B0503020000020004" pitchFamily="34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79F"/>
    <a:srgbClr val="408DBB"/>
    <a:srgbClr val="FBFBFB"/>
    <a:srgbClr val="EDECEB"/>
    <a:srgbClr val="3283A6"/>
    <a:srgbClr val="00283A"/>
    <a:srgbClr val="002D42"/>
    <a:srgbClr val="10364A"/>
    <a:srgbClr val="0D3246"/>
    <a:srgbClr val="143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90" autoAdjust="0"/>
    <p:restoredTop sz="94660"/>
  </p:normalViewPr>
  <p:slideViewPr>
    <p:cSldViewPr snapToGrid="0">
      <p:cViewPr>
        <p:scale>
          <a:sx n="130" d="100"/>
          <a:sy n="130" d="100"/>
        </p:scale>
        <p:origin x="6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0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41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8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0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8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8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6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271A0-1051-4E46-89D8-19693167F40A}" type="datetimeFigureOut">
              <a:rPr lang="ko-KR" altLang="en-US" smtClean="0"/>
              <a:t>2019. 1. 27.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1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C565DEC-81B8-6B44-AB87-62D8DB1541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5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81700" y="0"/>
            <a:ext cx="6210299" cy="6858000"/>
          </a:xfrm>
          <a:prstGeom prst="rect">
            <a:avLst/>
          </a:prstGeom>
          <a:solidFill>
            <a:srgbClr val="37779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876799" y="1943100"/>
            <a:ext cx="5238750" cy="2971800"/>
            <a:chOff x="4876799" y="2095500"/>
            <a:chExt cx="5238750" cy="2971800"/>
          </a:xfrm>
        </p:grpSpPr>
        <p:sp>
          <p:nvSpPr>
            <p:cNvPr id="5" name="직사각형 4"/>
            <p:cNvSpPr/>
            <p:nvPr/>
          </p:nvSpPr>
          <p:spPr>
            <a:xfrm>
              <a:off x="4876800" y="2095500"/>
              <a:ext cx="1104900" cy="2971800"/>
            </a:xfrm>
            <a:prstGeom prst="rect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876799" y="2095500"/>
              <a:ext cx="5238750" cy="29718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326623" y="259054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경인지방통계청</a:t>
            </a:r>
            <a:endParaRPr lang="en-US" altLang="ko-KR" sz="24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2319" y="3052209"/>
            <a:ext cx="264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인턴 보고서</a:t>
            </a:r>
            <a:endParaRPr lang="en-US" altLang="ko-KR" sz="36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66106" y="3805837"/>
            <a:ext cx="2561326" cy="68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>
              <a:lnSpc>
                <a:spcPct val="125000"/>
              </a:lnSpc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인하대학교 통계학과</a:t>
            </a:r>
            <a:b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마미루 ∙ 가재협</a:t>
            </a:r>
          </a:p>
        </p:txBody>
      </p:sp>
      <p:sp>
        <p:nvSpPr>
          <p:cNvPr id="12" name="타원 11"/>
          <p:cNvSpPr/>
          <p:nvPr/>
        </p:nvSpPr>
        <p:spPr>
          <a:xfrm>
            <a:off x="11708746" y="3203798"/>
            <a:ext cx="75197" cy="7519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723485" y="336051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723485" y="348459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23485" y="3608484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75EA7E3-BB3A-FE4B-A6A4-1D8856AD0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4392070-1ADF-D443-AEE3-D2D1262F0EFF}"/>
              </a:ext>
            </a:extLst>
          </p:cNvPr>
          <p:cNvSpPr/>
          <p:nvPr/>
        </p:nvSpPr>
        <p:spPr>
          <a:xfrm>
            <a:off x="5281654" y="2698750"/>
            <a:ext cx="295192" cy="1460500"/>
          </a:xfrm>
          <a:prstGeom prst="rect">
            <a:avLst/>
          </a:prstGeom>
          <a:solidFill>
            <a:srgbClr val="37779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F652938D-3E31-3145-92CC-F7CCB93774AD}"/>
              </a:ext>
            </a:extLst>
          </p:cNvPr>
          <p:cNvCxnSpPr>
            <a:cxnSpLocks/>
          </p:cNvCxnSpPr>
          <p:nvPr/>
        </p:nvCxnSpPr>
        <p:spPr>
          <a:xfrm>
            <a:off x="5429250" y="2896377"/>
            <a:ext cx="0" cy="106524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90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농어가 현장조사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1899F-802F-3747-8AD3-90CF02EB3F20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농가경제조사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93776-28D4-824F-97C7-B2F663B3E00E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신뢰할 수 있는 조사 결과를 얻기 위해서 응답자와의 친밀도 형성이 중요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850B-1D8D-4143-A40E-5F59DF597DE1}"/>
              </a:ext>
            </a:extLst>
          </p:cNvPr>
          <p:cNvSpPr txBox="1"/>
          <p:nvPr/>
        </p:nvSpPr>
        <p:spPr>
          <a:xfrm>
            <a:off x="6985417" y="3087058"/>
            <a:ext cx="4155892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가계 비용을 제외한 농가의 모든 수입 및 지출을 기록하여 농업관련 연구와 정책 수립에 도움을 줌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7767F6-9BE5-704D-89B0-05CD30CB170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415255"/>
            <a:ext cx="3960000" cy="21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C4986A-48C3-BF47-834A-1D95CEFBCA8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00" y="3701020"/>
            <a:ext cx="3960000" cy="2160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9D8BC2-7503-1D46-A958-47BB43EA9465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C3F77E-4B54-EE41-8ED1-574173C99BD5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87948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농어가 현장조사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1899F-802F-3747-8AD3-90CF02EB3F20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어업생산동향조사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93776-28D4-824F-97C7-B2F663B3E00E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신뢰할 수 있는 조사 결과를 얻기 위해서 응답자와의 친밀도 형성이 중요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850B-1D8D-4143-A40E-5F59DF597DE1}"/>
              </a:ext>
            </a:extLst>
          </p:cNvPr>
          <p:cNvSpPr txBox="1"/>
          <p:nvPr/>
        </p:nvSpPr>
        <p:spPr>
          <a:xfrm>
            <a:off x="6985417" y="3087058"/>
            <a:ext cx="415589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어법과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품종별로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기록을 달리 하기 때문에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관련 지식이 필요함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7711C-22D2-8740-A25E-1709740C8414}"/>
              </a:ext>
            </a:extLst>
          </p:cNvPr>
          <p:cNvSpPr txBox="1"/>
          <p:nvPr/>
        </p:nvSpPr>
        <p:spPr>
          <a:xfrm>
            <a:off x="6985416" y="3992489"/>
            <a:ext cx="415589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모든 생산량을 기록하여 어업관련 연구와 정책 수립에 도움을 줌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9C10EB-1050-A444-ABB1-6D9F3240F7B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0" y="1415255"/>
            <a:ext cx="3840000" cy="21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9D7775-B74B-6B4B-9C77-5AD0EB453BF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00" y="3701020"/>
            <a:ext cx="3840000" cy="2160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218AB-23BF-654B-A76F-161EC46CE7F8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B6CC99-DFC9-014C-AF5A-6600D7E781C4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2002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0FAB7A9-5B20-394D-B9FF-1AC9DA7D64DA}"/>
              </a:ext>
            </a:extLst>
          </p:cNvPr>
          <p:cNvSpPr>
            <a:spLocks noChangeAspect="1"/>
          </p:cNvSpPr>
          <p:nvPr/>
        </p:nvSpPr>
        <p:spPr>
          <a:xfrm>
            <a:off x="1950889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7E875-8318-2343-B397-972588B63159}"/>
              </a:ext>
            </a:extLst>
          </p:cNvPr>
          <p:cNvSpPr txBox="1"/>
          <p:nvPr/>
        </p:nvSpPr>
        <p:spPr>
          <a:xfrm>
            <a:off x="2210330" y="4189812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소비자 물가 조사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5186123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5467205" y="4189812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농어가 현장조사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현장 조사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8060935" y="1946811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8194668" y="4466811"/>
            <a:ext cx="2252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서비스업 동향 조사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6AA818-3E26-0E4A-A497-62577FBE84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29" y="2873817"/>
            <a:ext cx="731520" cy="731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38505D-4317-B447-8B1C-489DB69F8D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15" y="2508057"/>
            <a:ext cx="1463040" cy="14630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7AF17C-6D57-E048-A67E-4328F93DF6B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63" y="2873817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0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서비스업 동향 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1899F-802F-3747-8AD3-90CF02EB3F20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서비스업 동향 조사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93776-28D4-824F-97C7-B2F663B3E00E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사업체를 대상으로 진행되기 때문에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격식 차린 상태에서 진행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850B-1D8D-4143-A40E-5F59DF597DE1}"/>
              </a:ext>
            </a:extLst>
          </p:cNvPr>
          <p:cNvSpPr txBox="1"/>
          <p:nvPr/>
        </p:nvSpPr>
        <p:spPr>
          <a:xfrm>
            <a:off x="6985417" y="3087058"/>
            <a:ext cx="4155892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매출액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종사자수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영업일수 등을 기록하여 서비스산업관련 연구와 정책 수립에 도움을 줌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9C10EB-1050-A444-ABB1-6D9F3240F7B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44" y="1403834"/>
            <a:ext cx="3540912" cy="21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9D7775-B74B-6B4B-9C77-5AD0EB453BF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7" y="3685617"/>
            <a:ext cx="3592719" cy="2160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218AB-23BF-654B-A76F-161EC46CE7F8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B6CC99-DFC9-014C-AF5A-6600D7E781C4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2859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부속기관 견학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81768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7508497" y="2337366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7573174" y="4187601"/>
            <a:ext cx="167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서울 통계빅데이터센터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부속기관 견학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2839361" y="2013426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3285680" y="4533426"/>
            <a:ext cx="1627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나라셈도서관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D8B8E-D7F9-034C-82AE-304B0EF23AE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41" y="2538921"/>
            <a:ext cx="1463040" cy="14630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F87433-2CA1-4E49-9AC4-4BDA39BA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7" y="287160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부속기관 견학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나라셈도서관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74DA8D-6F9E-7448-BDDE-F2F781AEAF18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도서관 자료 열람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19724-48B3-E042-BA49-7765D6902CB8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통계청 및 기타 기관에서 작성한 통계 관련 간행물 보존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DC336-DECC-A041-BD7F-A81AF8821047}"/>
              </a:ext>
            </a:extLst>
          </p:cNvPr>
          <p:cNvSpPr txBox="1"/>
          <p:nvPr/>
        </p:nvSpPr>
        <p:spPr>
          <a:xfrm>
            <a:off x="6985417" y="3087058"/>
            <a:ext cx="415589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통계 관련 교육 서적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교양 서적 보유 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54FDD0-82B1-0444-A6CE-946F9339CF86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D939-97BF-4E44-95C1-B5EEE8A34BCC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599B4F-108A-AA4C-9C8C-B200AB66E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02" y="1410807"/>
            <a:ext cx="3344289" cy="44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0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부속기관 견학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나라셈도서관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74DA8D-6F9E-7448-BDDE-F2F781AEAF18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통계진로체험 및 통계분석상담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19724-48B3-E042-BA49-7765D6902CB8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방학 중엔 통계진로체험 신청이 없기 때문에 어떤 방식으로 진행되는지 살펴봄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DC336-DECC-A041-BD7F-A81AF8821047}"/>
              </a:ext>
            </a:extLst>
          </p:cNvPr>
          <p:cNvSpPr txBox="1"/>
          <p:nvPr/>
        </p:nvSpPr>
        <p:spPr>
          <a:xfrm>
            <a:off x="6985416" y="3056482"/>
            <a:ext cx="415589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무료 통계분석상담 서비스에 대해서 설명 듣고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모의 실습을 진행함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B43301-113F-2942-BC61-43FD0414BD0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25" y="1402483"/>
            <a:ext cx="3355749" cy="447433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54FDD0-82B1-0444-A6CE-946F9339CF86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D939-97BF-4E44-95C1-B5EEE8A34BCC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27103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3117719" y="2327774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3492578" y="4178009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나라셈도서관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부속기관 견학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7019154" y="2007370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6948508" y="4527370"/>
            <a:ext cx="2661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서울 통계빅데이터센터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5A5A49-6B29-6644-99A5-67954BAEFC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59" y="2901610"/>
            <a:ext cx="731520" cy="731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6A2E47-3CA9-5A4E-A8E4-362AF82511A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34" y="253585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26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부속기관 견학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서울 통계빅데이터센터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4842D-380E-954E-9A54-EE19CC7A20DE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센터 소개 및 이용방법 설명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A96B3-D89D-5844-AAB8-C7FC67632E16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통계 작성 및 연구 분석을 위한 통계자료를 제공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36AF2-6803-0242-93D5-5E1D74E70E1D}"/>
              </a:ext>
            </a:extLst>
          </p:cNvPr>
          <p:cNvSpPr txBox="1"/>
          <p:nvPr/>
        </p:nvSpPr>
        <p:spPr>
          <a:xfrm>
            <a:off x="6985416" y="3056482"/>
            <a:ext cx="4155892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제공되는 통계자료에는 공공데이터와 민간데이터가 있으며 둘 간의 연계 서비스를 제공함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13D28E-5374-1A42-93F0-06C7BDF4BBA1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E925A0-3D88-6E42-A549-25EA1A58863C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12D408-304F-5540-A8FC-3CD4F173B01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479649"/>
            <a:ext cx="576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33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40DBA2-68BD-1347-B289-421B49B6E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2"/>
            <a:ext cx="12192000" cy="4846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2820"/>
            <a:ext cx="12191999" cy="4848998"/>
          </a:xfrm>
          <a:prstGeom prst="rect">
            <a:avLst/>
          </a:prstGeom>
          <a:solidFill>
            <a:srgbClr val="37779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11065" y="5121027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endParaRPr lang="ko-KR" altLang="en-US" sz="3200" b="1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7602" y="5186387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rgbClr val="37779F">
                      <a:alpha val="15000"/>
                    </a:srgb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61294" y="5645286"/>
            <a:ext cx="136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소비자 물가 조사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1294" y="5865567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농어가 현장조사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66B0FC-D2B2-7247-B58F-CC30BFF924FE}"/>
              </a:ext>
            </a:extLst>
          </p:cNvPr>
          <p:cNvSpPr txBox="1"/>
          <p:nvPr/>
        </p:nvSpPr>
        <p:spPr>
          <a:xfrm>
            <a:off x="2966946" y="6096751"/>
            <a:ext cx="150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서비스업 동향 조사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B9893D-BC26-B342-B2A5-D22E3A5CF954}"/>
              </a:ext>
            </a:extLst>
          </p:cNvPr>
          <p:cNvSpPr txBox="1"/>
          <p:nvPr/>
        </p:nvSpPr>
        <p:spPr>
          <a:xfrm>
            <a:off x="474307" y="5118261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endParaRPr lang="ko-KR" altLang="en-US" sz="3200" b="1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8E8976-13AA-294A-85D9-C0FF4723D5D4}"/>
              </a:ext>
            </a:extLst>
          </p:cNvPr>
          <p:cNvSpPr txBox="1"/>
          <p:nvPr/>
        </p:nvSpPr>
        <p:spPr>
          <a:xfrm>
            <a:off x="900844" y="5183621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rgbClr val="37779F">
                      <a:alpha val="15000"/>
                    </a:srgb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인턴 일정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EAE668-2A31-F04C-B8C3-97AE74EA6E4D}"/>
              </a:ext>
            </a:extLst>
          </p:cNvPr>
          <p:cNvSpPr txBox="1"/>
          <p:nvPr/>
        </p:nvSpPr>
        <p:spPr>
          <a:xfrm>
            <a:off x="4915741" y="5118261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endParaRPr lang="ko-KR" altLang="en-US" sz="3200" b="1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3F0565-3B55-B444-B97C-20F0FD8FBF13}"/>
              </a:ext>
            </a:extLst>
          </p:cNvPr>
          <p:cNvSpPr txBox="1"/>
          <p:nvPr/>
        </p:nvSpPr>
        <p:spPr>
          <a:xfrm>
            <a:off x="5342278" y="518362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rgbClr val="37779F">
                      <a:alpha val="15000"/>
                    </a:srgb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부속기관 견학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C17D31-78BF-A145-BB77-E6C0ADA0FBDD}"/>
              </a:ext>
            </a:extLst>
          </p:cNvPr>
          <p:cNvSpPr txBox="1"/>
          <p:nvPr/>
        </p:nvSpPr>
        <p:spPr>
          <a:xfrm>
            <a:off x="5165970" y="5642520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나라셈도서관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B4267F-8B68-D845-A36C-9C2777EE583E}"/>
              </a:ext>
            </a:extLst>
          </p:cNvPr>
          <p:cNvSpPr txBox="1"/>
          <p:nvPr/>
        </p:nvSpPr>
        <p:spPr>
          <a:xfrm>
            <a:off x="5165970" y="5862801"/>
            <a:ext cx="1752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서울 통계빅데이터센터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835" y="3930504"/>
            <a:ext cx="2070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INDEX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3657" y="420914"/>
            <a:ext cx="11364687" cy="45871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BF5C8B-E7E9-DD45-94CE-DCDB681B1EAC}"/>
              </a:ext>
            </a:extLst>
          </p:cNvPr>
          <p:cNvSpPr txBox="1"/>
          <p:nvPr/>
        </p:nvSpPr>
        <p:spPr>
          <a:xfrm>
            <a:off x="7558197" y="5118261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endParaRPr lang="ko-KR" altLang="en-US" sz="3200" b="1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5B9DF-C4F6-494F-9891-0F25B1B21298}"/>
              </a:ext>
            </a:extLst>
          </p:cNvPr>
          <p:cNvSpPr txBox="1"/>
          <p:nvPr/>
        </p:nvSpPr>
        <p:spPr>
          <a:xfrm>
            <a:off x="7984734" y="5183621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b="1" dirty="0" err="1">
                <a:ln>
                  <a:solidFill>
                    <a:srgbClr val="37779F">
                      <a:alpha val="15000"/>
                    </a:srgb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400" b="1" dirty="0">
              <a:ln>
                <a:solidFill>
                  <a:srgbClr val="37779F">
                    <a:alpha val="15000"/>
                  </a:srgb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B163C0-DC0B-5445-B283-4A41DD130BF8}"/>
              </a:ext>
            </a:extLst>
          </p:cNvPr>
          <p:cNvSpPr txBox="1"/>
          <p:nvPr/>
        </p:nvSpPr>
        <p:spPr>
          <a:xfrm>
            <a:off x="7808426" y="5642520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가재협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B55607-44AC-784C-95A0-0C58B1399664}"/>
              </a:ext>
            </a:extLst>
          </p:cNvPr>
          <p:cNvSpPr txBox="1"/>
          <p:nvPr/>
        </p:nvSpPr>
        <p:spPr>
          <a:xfrm>
            <a:off x="7808426" y="5862801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마미루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87609A-DB58-8F40-B593-D57F5C63122F}"/>
              </a:ext>
            </a:extLst>
          </p:cNvPr>
          <p:cNvSpPr txBox="1"/>
          <p:nvPr/>
        </p:nvSpPr>
        <p:spPr>
          <a:xfrm>
            <a:off x="9900932" y="5119374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5.</a:t>
            </a:r>
            <a:endParaRPr lang="ko-KR" altLang="en-US" sz="3200" b="1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F00B96-4A5A-0747-86E3-AB259B32A434}"/>
              </a:ext>
            </a:extLst>
          </p:cNvPr>
          <p:cNvSpPr txBox="1"/>
          <p:nvPr/>
        </p:nvSpPr>
        <p:spPr>
          <a:xfrm>
            <a:off x="10327469" y="5184734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rgbClr val="37779F">
                      <a:alpha val="15000"/>
                    </a:srgb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연구과제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C900B9C5-72E3-FC44-B514-53B65F5EB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lang="ko-KR" altLang="en-US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4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598785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7508497" y="2337366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7670158" y="4187601"/>
            <a:ext cx="14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1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800" b="1" dirty="0" err="1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2839361" y="2013426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2930618" y="4533426"/>
            <a:ext cx="233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0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9B5A69-DEA6-2845-9476-E3473221A7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41" y="2541906"/>
            <a:ext cx="1463040" cy="1463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8DC6AD-0C84-8E4B-A27F-5F57230CCF3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7" y="290766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5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3171"/>
            <a:ext cx="895607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1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3171"/>
            <a:ext cx="8956073" cy="50400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7EF37E7-FE51-1A4C-82B6-CB1EFC66AB89}"/>
              </a:ext>
            </a:extLst>
          </p:cNvPr>
          <p:cNvSpPr/>
          <p:nvPr/>
        </p:nvSpPr>
        <p:spPr>
          <a:xfrm>
            <a:off x="7022254" y="3405907"/>
            <a:ext cx="2357720" cy="579549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rgbClr val="FBFBF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두 선이 겹쳐서 알아볼 수가 없으므로 막대그래프로 바꿀 것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C2BF0A3-567F-2541-8E16-163AAB3778A9}"/>
              </a:ext>
            </a:extLst>
          </p:cNvPr>
          <p:cNvSpPr/>
          <p:nvPr/>
        </p:nvSpPr>
        <p:spPr>
          <a:xfrm>
            <a:off x="3351600" y="4782747"/>
            <a:ext cx="1377717" cy="748604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유치하므로 기본 화살표로 바꿀 것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5B8BB4E-1DB5-5D45-9355-7D8DDD65676D}"/>
              </a:ext>
            </a:extLst>
          </p:cNvPr>
          <p:cNvSpPr/>
          <p:nvPr/>
        </p:nvSpPr>
        <p:spPr>
          <a:xfrm>
            <a:off x="8201114" y="4581677"/>
            <a:ext cx="1725536" cy="1150743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색이 촌스러운 느낌이 있으므로 </a:t>
            </a:r>
            <a:r>
              <a:rPr kumimoji="1" lang="ko-KR" altLang="en-US" sz="1200" b="1" i="1" dirty="0" err="1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색조합을</a:t>
            </a:r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새로 찾아서 바꿀 것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11BEF48-A7B0-2A4A-8BB7-12A90E5CC50B}"/>
              </a:ext>
            </a:extLst>
          </p:cNvPr>
          <p:cNvSpPr/>
          <p:nvPr/>
        </p:nvSpPr>
        <p:spPr>
          <a:xfrm>
            <a:off x="4995868" y="1971966"/>
            <a:ext cx="914738" cy="790088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범례 위치를 아래로 바꿀 것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2C057A3-95C6-C844-8260-546E29DD89FC}"/>
              </a:ext>
            </a:extLst>
          </p:cNvPr>
          <p:cNvSpPr/>
          <p:nvPr/>
        </p:nvSpPr>
        <p:spPr>
          <a:xfrm>
            <a:off x="8510546" y="946228"/>
            <a:ext cx="2367985" cy="411295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출처 위치를 아래로 바꿀 것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8DBB01E-0226-C142-A9DC-19321426BA1C}"/>
              </a:ext>
            </a:extLst>
          </p:cNvPr>
          <p:cNvSpPr/>
          <p:nvPr/>
        </p:nvSpPr>
        <p:spPr>
          <a:xfrm>
            <a:off x="6025586" y="1502773"/>
            <a:ext cx="3844278" cy="384352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주관적 의견을 제외하고 팩트만 작성할 것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BA763CD-5B47-674B-A545-40DFD213024E}"/>
              </a:ext>
            </a:extLst>
          </p:cNvPr>
          <p:cNvSpPr/>
          <p:nvPr/>
        </p:nvSpPr>
        <p:spPr>
          <a:xfrm>
            <a:off x="1701628" y="1792857"/>
            <a:ext cx="1531766" cy="697085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대주제를 표현할 그림 하나 추가할 것</a:t>
            </a:r>
          </a:p>
        </p:txBody>
      </p:sp>
    </p:spTree>
    <p:extLst>
      <p:ext uri="{BB962C8B-B14F-4D97-AF65-F5344CB8AC3E}">
        <p14:creationId xmlns:p14="http://schemas.microsoft.com/office/powerpoint/2010/main" val="185177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2" y="1033171"/>
            <a:ext cx="894718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54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2" y="1033171"/>
            <a:ext cx="8947187" cy="5040000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441C785-29ED-4A47-9E6D-C11011085920}"/>
              </a:ext>
            </a:extLst>
          </p:cNvPr>
          <p:cNvSpPr/>
          <p:nvPr/>
        </p:nvSpPr>
        <p:spPr>
          <a:xfrm>
            <a:off x="6263795" y="2638431"/>
            <a:ext cx="1611843" cy="547220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수치 레이블을 추가해서 차이를 표현할 것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FF49316-9EB6-ED47-86ED-1BAEFD662ECC}"/>
              </a:ext>
            </a:extLst>
          </p:cNvPr>
          <p:cNvSpPr/>
          <p:nvPr/>
        </p:nvSpPr>
        <p:spPr>
          <a:xfrm>
            <a:off x="7069716" y="1219755"/>
            <a:ext cx="1966129" cy="547220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신뢰감을 주기 위해 정확한 수치를 적어줄 것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2267DC0-D17E-6A4D-98E8-5D795498876D}"/>
              </a:ext>
            </a:extLst>
          </p:cNvPr>
          <p:cNvSpPr/>
          <p:nvPr/>
        </p:nvSpPr>
        <p:spPr>
          <a:xfrm>
            <a:off x="2079035" y="5010090"/>
            <a:ext cx="1744904" cy="547220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밝은 바탕색엔 어두운 </a:t>
            </a:r>
            <a:r>
              <a:rPr kumimoji="1" lang="ko-KR" altLang="en-US" sz="1200" b="1" i="1" dirty="0" err="1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글자색을</a:t>
            </a:r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사용할 것</a:t>
            </a:r>
          </a:p>
        </p:txBody>
      </p:sp>
    </p:spTree>
    <p:extLst>
      <p:ext uri="{BB962C8B-B14F-4D97-AF65-F5344CB8AC3E}">
        <p14:creationId xmlns:p14="http://schemas.microsoft.com/office/powerpoint/2010/main" val="685081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2" y="1035406"/>
            <a:ext cx="8947187" cy="50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46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3117719" y="2327774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3279380" y="4178009"/>
            <a:ext cx="14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1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부속기관 견학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7019154" y="2007370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7110414" y="4527370"/>
            <a:ext cx="233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0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40039F-F28E-814E-9DBA-4B31581D3F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34" y="2532865"/>
            <a:ext cx="1463040" cy="14630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9B616E-B5FB-4A49-B6F6-41D2BF89D5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59" y="2862014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4275"/>
            <a:ext cx="8956073" cy="50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4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4275"/>
            <a:ext cx="8956073" cy="5037791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0F0054-90E1-2449-924C-05731026C748}"/>
              </a:ext>
            </a:extLst>
          </p:cNvPr>
          <p:cNvSpPr/>
          <p:nvPr/>
        </p:nvSpPr>
        <p:spPr>
          <a:xfrm>
            <a:off x="1905869" y="1848466"/>
            <a:ext cx="3167575" cy="422786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주관적 의견을 제외하고 팩트만 작성할 것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409BC14-FA60-104C-9BDF-7AB3406CC5E5}"/>
              </a:ext>
            </a:extLst>
          </p:cNvPr>
          <p:cNvSpPr/>
          <p:nvPr/>
        </p:nvSpPr>
        <p:spPr>
          <a:xfrm>
            <a:off x="6322142" y="2993924"/>
            <a:ext cx="3156156" cy="7128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여백 지울 것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2F61FD-8AB9-0848-B60B-AF670AA75C84}"/>
              </a:ext>
            </a:extLst>
          </p:cNvPr>
          <p:cNvSpPr/>
          <p:nvPr/>
        </p:nvSpPr>
        <p:spPr>
          <a:xfrm>
            <a:off x="4527754" y="5715647"/>
            <a:ext cx="1410929" cy="356419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출처 적을 것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0A91EFF-FB6D-F040-A065-27C933E8BBDF}"/>
              </a:ext>
            </a:extLst>
          </p:cNvPr>
          <p:cNvSpPr/>
          <p:nvPr/>
        </p:nvSpPr>
        <p:spPr>
          <a:xfrm>
            <a:off x="5350214" y="1492047"/>
            <a:ext cx="1251611" cy="356419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단위 표시할 것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752E1E4-979F-CD43-928E-DA02AC54A109}"/>
              </a:ext>
            </a:extLst>
          </p:cNvPr>
          <p:cNvSpPr/>
          <p:nvPr/>
        </p:nvSpPr>
        <p:spPr>
          <a:xfrm>
            <a:off x="3962400" y="2613496"/>
            <a:ext cx="1741775" cy="4375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불안함을 대표하는 붉은 계열의 색을 사용할 것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78287AB-F757-334B-BCAE-78208708AE8D}"/>
              </a:ext>
            </a:extLst>
          </p:cNvPr>
          <p:cNvSpPr/>
          <p:nvPr/>
        </p:nvSpPr>
        <p:spPr>
          <a:xfrm>
            <a:off x="9207910" y="4311766"/>
            <a:ext cx="2315496" cy="540453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전국 평균과 비교하기보단 다른 도시와 비교할 것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C2FAF5-8A60-A54B-B2F8-EC44389BFF71}"/>
              </a:ext>
            </a:extLst>
          </p:cNvPr>
          <p:cNvSpPr/>
          <p:nvPr/>
        </p:nvSpPr>
        <p:spPr>
          <a:xfrm>
            <a:off x="407372" y="2866674"/>
            <a:ext cx="1931435" cy="4375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소수점 자릿수를 통일할 것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28851E8-9BC8-B540-B2F8-5AFF77B2E4D4}"/>
              </a:ext>
            </a:extLst>
          </p:cNvPr>
          <p:cNvSpPr/>
          <p:nvPr/>
        </p:nvSpPr>
        <p:spPr>
          <a:xfrm>
            <a:off x="3418780" y="3741497"/>
            <a:ext cx="1841478" cy="4375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바탕색과 </a:t>
            </a:r>
            <a:r>
              <a:rPr kumimoji="1" lang="ko-KR" altLang="en-US" sz="1200" b="1" i="1" dirty="0" err="1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글자색을</a:t>
            </a:r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구별되게 바꿀 것</a:t>
            </a:r>
          </a:p>
        </p:txBody>
      </p:sp>
    </p:spTree>
    <p:extLst>
      <p:ext uri="{BB962C8B-B14F-4D97-AF65-F5344CB8AC3E}">
        <p14:creationId xmlns:p14="http://schemas.microsoft.com/office/powerpoint/2010/main" val="93217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인턴 일정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34912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4275"/>
            <a:ext cx="8956072" cy="50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57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4275"/>
            <a:ext cx="8956072" cy="5037791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6DA8B8A5-78E9-1748-B893-623E926CDAF5}"/>
              </a:ext>
            </a:extLst>
          </p:cNvPr>
          <p:cNvSpPr/>
          <p:nvPr/>
        </p:nvSpPr>
        <p:spPr>
          <a:xfrm>
            <a:off x="9260274" y="5294993"/>
            <a:ext cx="1791183" cy="540453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그래프와 출처 사이에 간격 띄울 것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B14804F-10F6-0A47-8C1E-CA092B17DA0E}"/>
              </a:ext>
            </a:extLst>
          </p:cNvPr>
          <p:cNvSpPr/>
          <p:nvPr/>
        </p:nvSpPr>
        <p:spPr>
          <a:xfrm>
            <a:off x="604864" y="2949677"/>
            <a:ext cx="1584674" cy="873719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간격이 부족하므로 단위</a:t>
            </a:r>
            <a:r>
              <a:rPr kumimoji="1" lang="en-US" altLang="ko-KR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(%)</a:t>
            </a:r>
            <a:r>
              <a:rPr kumimoji="1" lang="ko-KR" altLang="en-US" sz="1200" b="1" i="1" dirty="0" err="1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바깥에 따로 작성할 것</a:t>
            </a:r>
          </a:p>
        </p:txBody>
      </p:sp>
    </p:spTree>
    <p:extLst>
      <p:ext uri="{BB962C8B-B14F-4D97-AF65-F5344CB8AC3E}">
        <p14:creationId xmlns:p14="http://schemas.microsoft.com/office/powerpoint/2010/main" val="3386503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4275"/>
            <a:ext cx="8956072" cy="5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51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5.</a:t>
            </a:r>
            <a:r>
              <a:rPr lang="ko-KR" altLang="en-US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연구과제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29523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E188483-81D9-554B-82E3-854A8A416F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5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717316" y="3726312"/>
            <a:ext cx="75197" cy="7519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732055" y="336051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732055" y="348459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32055" y="3608484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6625" y="1943100"/>
            <a:ext cx="5238750" cy="29718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5988" y="3075057"/>
            <a:ext cx="3360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THANK YOU!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9CF40A-5DAA-524C-B09E-48BFB5D0E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7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SLIDE MAIN TITLE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SLIDE SUB TITLE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26753" y="1696981"/>
            <a:ext cx="176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CONTENTS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68318" y="2153151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8318" y="2373432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44544" y="3297155"/>
            <a:ext cx="176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CONTENTS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86109" y="3753325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86109" y="3973606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85188" y="4967289"/>
            <a:ext cx="176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CONTENTS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6753" y="5423459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26753" y="5643740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85146" y="1696502"/>
            <a:ext cx="176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CONTENTS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24499" y="2152672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24499" y="237295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626" y="3297155"/>
            <a:ext cx="176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CONTENTS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80979" y="3753325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0979" y="3973606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22469" y="4967289"/>
            <a:ext cx="176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CONTENTS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61822" y="5423459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61822" y="5643740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여기에는 내용을 입력해주세요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441089" y="1627464"/>
            <a:ext cx="5208072" cy="4357575"/>
            <a:chOff x="2973930" y="1107746"/>
            <a:chExt cx="6311758" cy="5281025"/>
          </a:xfrm>
        </p:grpSpPr>
        <p:sp>
          <p:nvSpPr>
            <p:cNvPr id="3" name="타원 2"/>
            <p:cNvSpPr/>
            <p:nvPr/>
          </p:nvSpPr>
          <p:spPr>
            <a:xfrm>
              <a:off x="4761306" y="2311714"/>
              <a:ext cx="2737006" cy="2737006"/>
            </a:xfrm>
            <a:prstGeom prst="ellipse">
              <a:avLst/>
            </a:prstGeom>
            <a:solidFill>
              <a:srgbClr val="EDEC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649018" y="1199426"/>
              <a:ext cx="4961582" cy="4961582"/>
            </a:xfrm>
            <a:prstGeom prst="ellipse">
              <a:avLst/>
            </a:prstGeom>
            <a:noFill/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3799056" y="1107746"/>
              <a:ext cx="1350177" cy="1350177"/>
            </a:xfrm>
            <a:prstGeom prst="ellipse">
              <a:avLst/>
            </a:prstGeom>
            <a:solidFill>
              <a:srgbClr val="408D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925482" y="1107746"/>
              <a:ext cx="1350177" cy="1350177"/>
            </a:xfrm>
            <a:prstGeom prst="ellipse">
              <a:avLst/>
            </a:prstGeom>
            <a:solidFill>
              <a:srgbClr val="408D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973930" y="3005128"/>
              <a:ext cx="1350177" cy="1350177"/>
            </a:xfrm>
            <a:prstGeom prst="ellipse">
              <a:avLst/>
            </a:prstGeom>
            <a:solidFill>
              <a:srgbClr val="408D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935511" y="3005128"/>
              <a:ext cx="1350177" cy="1350177"/>
            </a:xfrm>
            <a:prstGeom prst="ellipse">
              <a:avLst/>
            </a:prstGeom>
            <a:solidFill>
              <a:srgbClr val="408D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799056" y="5038594"/>
              <a:ext cx="1350177" cy="1350177"/>
            </a:xfrm>
            <a:prstGeom prst="ellipse">
              <a:avLst/>
            </a:prstGeom>
            <a:solidFill>
              <a:srgbClr val="408D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925482" y="5038594"/>
              <a:ext cx="1350177" cy="1350177"/>
            </a:xfrm>
            <a:prstGeom prst="ellipse">
              <a:avLst/>
            </a:prstGeom>
            <a:solidFill>
              <a:srgbClr val="408D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182" y="5371442"/>
              <a:ext cx="658448" cy="65844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606" y="5360880"/>
              <a:ext cx="658448" cy="658448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349" y="1457489"/>
              <a:ext cx="658448" cy="658448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324" y="3321252"/>
              <a:ext cx="658448" cy="65844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499" y="1425503"/>
              <a:ext cx="658448" cy="65844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451" y="3342257"/>
              <a:ext cx="650296" cy="650296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62" y="2978854"/>
            <a:ext cx="650296" cy="650296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5235960" y="3766744"/>
            <a:ext cx="1626501" cy="166955"/>
            <a:chOff x="5104899" y="3901829"/>
            <a:chExt cx="1626501" cy="166955"/>
          </a:xfrm>
        </p:grpSpPr>
        <p:sp>
          <p:nvSpPr>
            <p:cNvPr id="41" name="사각형: 둥근 모서리 40"/>
            <p:cNvSpPr/>
            <p:nvPr/>
          </p:nvSpPr>
          <p:spPr>
            <a:xfrm>
              <a:off x="5107823" y="3902047"/>
              <a:ext cx="1623577" cy="166737"/>
            </a:xfrm>
            <a:prstGeom prst="round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2" name="사각형: 둥근 모서리 41"/>
            <p:cNvSpPr/>
            <p:nvPr/>
          </p:nvSpPr>
          <p:spPr>
            <a:xfrm>
              <a:off x="5104899" y="3901829"/>
              <a:ext cx="1073651" cy="166737"/>
            </a:xfrm>
            <a:prstGeom prst="roundRect">
              <a:avLst/>
            </a:prstGeom>
            <a:solidFill>
              <a:srgbClr val="408D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302852" y="3985356"/>
            <a:ext cx="15776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 내용을 입력해주세요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02852" y="4167537"/>
            <a:ext cx="15776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65000"/>
                      <a:lumOff val="3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여기 내용을 입력해주세요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61873" y="3721623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74%</a:t>
            </a:r>
            <a:endParaRPr lang="ko-KR" altLang="en-US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CE42C49-1057-1F46-AD24-FCDF7B2089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6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인턴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941748-75D6-5F47-AFC5-2A6867F2B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654992"/>
              </p:ext>
            </p:extLst>
          </p:nvPr>
        </p:nvGraphicFramePr>
        <p:xfrm>
          <a:off x="1116754" y="1033669"/>
          <a:ext cx="9895802" cy="515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686">
                  <a:extLst>
                    <a:ext uri="{9D8B030D-6E8A-4147-A177-3AD203B41FA5}">
                      <a16:colId xmlns:a16="http://schemas.microsoft.com/office/drawing/2014/main" val="2153814544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4044328690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3425457290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3769880226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2835683395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2295579652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2771946498"/>
                    </a:ext>
                  </a:extLst>
                </a:gridCol>
              </a:tblGrid>
              <a:tr h="4960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n-lt"/>
                        </a:rPr>
                        <a:t>SUN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MON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TUE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WED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THU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FRI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+mn-lt"/>
                        </a:rPr>
                        <a:t>SAT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366979"/>
                  </a:ext>
                </a:extLst>
              </a:tr>
              <a:tr h="115653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1/6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OT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상호간 인사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MDIS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소개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9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연구과제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11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96902"/>
                  </a:ext>
                </a:extLst>
              </a:tr>
              <a:tr h="115653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14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소비자 물가 조사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15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농어가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현장조사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16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서비스업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동향 조사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17</a:t>
                      </a:r>
                    </a:p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인포그래픽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차 교육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18</a:t>
                      </a:r>
                    </a:p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인포그래픽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차 교육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19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826651"/>
                  </a:ext>
                </a:extLst>
              </a:tr>
              <a:tr h="119261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21</a:t>
                      </a:r>
                    </a:p>
                    <a:p>
                      <a:pPr algn="ctr" latinLnBrk="1"/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22</a:t>
                      </a:r>
                    </a:p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인포그래픽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차 교육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23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24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나라셈도서관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방문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서울 통계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빅데이터센터 방문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26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401628"/>
                  </a:ext>
                </a:extLst>
              </a:tr>
              <a:tr h="115653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28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보고서 발표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2/1</a:t>
                      </a:r>
                    </a:p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수료식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9884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D7FCDDA-ED25-2C45-A1D0-0761695C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현장 조사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160435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652050-606E-2242-AD07-F58D26F8148C}"/>
              </a:ext>
            </a:extLst>
          </p:cNvPr>
          <p:cNvSpPr>
            <a:spLocks noChangeAspect="1"/>
          </p:cNvSpPr>
          <p:nvPr/>
        </p:nvSpPr>
        <p:spPr>
          <a:xfrm>
            <a:off x="1603584" y="1977681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CFE9C-035F-4648-9CB7-ECD6812A60FA}"/>
              </a:ext>
            </a:extLst>
          </p:cNvPr>
          <p:cNvSpPr txBox="1"/>
          <p:nvPr/>
        </p:nvSpPr>
        <p:spPr>
          <a:xfrm>
            <a:off x="1857539" y="4497681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소비자 물가 조사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0FAB7A9-5B20-394D-B9FF-1AC9DA7D64DA}"/>
              </a:ext>
            </a:extLst>
          </p:cNvPr>
          <p:cNvSpPr>
            <a:spLocks noChangeAspect="1"/>
          </p:cNvSpPr>
          <p:nvPr/>
        </p:nvSpPr>
        <p:spPr>
          <a:xfrm>
            <a:off x="5195998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7E875-8318-2343-B397-972588B63159}"/>
              </a:ext>
            </a:extLst>
          </p:cNvPr>
          <p:cNvSpPr txBox="1"/>
          <p:nvPr/>
        </p:nvSpPr>
        <p:spPr>
          <a:xfrm>
            <a:off x="5477078" y="4189812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농어가 현장조사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8434165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8621470" y="4189812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서비스업 동향 조사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현장 조사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2F6036-33A2-3347-8D9B-214FD39B66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63" y="2506161"/>
            <a:ext cx="1463040" cy="14630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3C75D9-B424-DD49-B79F-7D711AECA7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37" y="2871921"/>
            <a:ext cx="731520" cy="7315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831A6C-B7F7-B24D-A892-E00D190B6DC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405" y="287192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0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소비자 물가 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1899F-802F-3747-8AD3-90CF02EB3F20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매장에서의 소비자 물가 조사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93776-28D4-824F-97C7-B2F663B3E00E}"/>
              </a:ext>
            </a:extLst>
          </p:cNvPr>
          <p:cNvSpPr txBox="1"/>
          <p:nvPr/>
        </p:nvSpPr>
        <p:spPr>
          <a:xfrm>
            <a:off x="6985417" y="2182653"/>
            <a:ext cx="4155891" cy="128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같은 품목이라 하더라도 여러 종류의 상품이 있기 때문에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적절한 상품을 표본으로 삼는 안목이 필요함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7711C-22D2-8740-A25E-1709740C8414}"/>
              </a:ext>
            </a:extLst>
          </p:cNvPr>
          <p:cNvSpPr txBox="1"/>
          <p:nvPr/>
        </p:nvSpPr>
        <p:spPr>
          <a:xfrm>
            <a:off x="6985417" y="3529968"/>
            <a:ext cx="4155892" cy="128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가격표를 보고 진행하기 때문에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기간제 세일 </a:t>
            </a:r>
            <a:r>
              <a:rPr lang="en-US" altLang="ko-KR" dirty="0"/>
              <a:t>∙</a:t>
            </a:r>
            <a:r>
              <a:rPr lang="ko-KR" altLang="en-US" dirty="0"/>
              <a:t> 명절 특가 판매 등 가격변동요인을 놓치지 않고 기록해야 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7F4F25-7BC2-3542-B673-6B2DD22ED0A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479649"/>
            <a:ext cx="5760000" cy="432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ADCED2-75DC-A544-9217-67D5CE3DF2D2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7D5BE5-7271-9F4D-8C48-C59ED03675CE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84107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소비자 물가 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1899F-802F-3747-8AD3-90CF02EB3F20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시장에서의 소비자 물가 조사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93776-28D4-824F-97C7-B2F663B3E00E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신뢰할 수 있는 조사 결과를 얻기 위해서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점포주와의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친밀도 형성이 중요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850B-1D8D-4143-A40E-5F59DF597DE1}"/>
              </a:ext>
            </a:extLst>
          </p:cNvPr>
          <p:cNvSpPr txBox="1"/>
          <p:nvPr/>
        </p:nvSpPr>
        <p:spPr>
          <a:xfrm>
            <a:off x="6985417" y="3087058"/>
            <a:ext cx="4155892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판매하는 상품에 대한 별도의 정보가 적혀있지 않기 때문에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관련 지식을 사전에 알아둬야 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7711C-22D2-8740-A25E-1709740C8414}"/>
              </a:ext>
            </a:extLst>
          </p:cNvPr>
          <p:cNvSpPr txBox="1"/>
          <p:nvPr/>
        </p:nvSpPr>
        <p:spPr>
          <a:xfrm>
            <a:off x="6985416" y="4407987"/>
            <a:ext cx="415589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점포별로 유동인구를 면밀히 관찰하여 각 품목에 적절한 점포를 선정해야 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F35184-7727-BA46-855F-A069E3638D1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479649"/>
            <a:ext cx="5760000" cy="4320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8F53E7-0945-5742-8EF8-1D76BFBE1F72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F2D57-A4E2-0E4D-8779-99E9716BE382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061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8658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0FAB7A9-5B20-394D-B9FF-1AC9DA7D64DA}"/>
              </a:ext>
            </a:extLst>
          </p:cNvPr>
          <p:cNvSpPr>
            <a:spLocks noChangeAspect="1"/>
          </p:cNvSpPr>
          <p:nvPr/>
        </p:nvSpPr>
        <p:spPr>
          <a:xfrm>
            <a:off x="1950889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7E875-8318-2343-B397-972588B63159}"/>
              </a:ext>
            </a:extLst>
          </p:cNvPr>
          <p:cNvSpPr txBox="1"/>
          <p:nvPr/>
        </p:nvSpPr>
        <p:spPr>
          <a:xfrm>
            <a:off x="2210330" y="4189812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소비자 물가 조사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8434165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8621470" y="4189812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서비스업 동향 조사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현장 조사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4785639" y="1946811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5075663" y="4466811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농어가 현장조사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52E449-A21E-AC46-B1EE-D17F3D3C7D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29" y="2873817"/>
            <a:ext cx="731520" cy="7315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5DC43F-504E-1D42-9DAF-E37513CA07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20" y="2508058"/>
            <a:ext cx="1461599" cy="14615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D58A7C-A0C3-024A-83FF-EF459245AD3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405" y="2873817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1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2555</TotalTime>
  <Words>743</Words>
  <Application>Microsoft Macintosh PowerPoint</Application>
  <PresentationFormat>와이드스크린</PresentationFormat>
  <Paragraphs>214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Arial</vt:lpstr>
      <vt:lpstr>Nanum Gothic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가재협</cp:lastModifiedBy>
  <cp:revision>99</cp:revision>
  <dcterms:created xsi:type="dcterms:W3CDTF">2017-06-11T11:27:08Z</dcterms:created>
  <dcterms:modified xsi:type="dcterms:W3CDTF">2019-01-29T00:51:20Z</dcterms:modified>
</cp:coreProperties>
</file>